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media2.mp4" ContentType="video/unknown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3.mp4" ContentType="video/unknown"/>
  <Override PartName="/ppt/media/media4.mp4" ContentType="video/unknown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12" name="Hoofdtekst - niveau één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&quot;Typ hier een citaat.&quot;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"Typ hier een citaat." </a:t>
            </a:r>
          </a:p>
        </p:txBody>
      </p:sp>
      <p:sp>
        <p:nvSpPr>
          <p:cNvPr id="9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Uitzicht op strand en zee vanaf een grasduin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itzicht op strand en zee vanaf een grasduin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ks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22" name="Hoofdtekst - niveau één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iger die laag over een strand vliegt met een klein hek op de voorgro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ks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Titeltekst</a:t>
            </a:r>
          </a:p>
        </p:txBody>
      </p:sp>
      <p:sp>
        <p:nvSpPr>
          <p:cNvPr id="40" name="Hoofdtekst - niveau één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5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ndpad tussen twee heuvels richting de ocea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7" name="Hoofdtekst - niveau één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ofdtekst - niveau één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Zandpad tussen twee heuvels richting de ocea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Reiger die laag over een strand vliegt met een klein hek op de voorgro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Uitzicht op strand en zee vanaf een grasduin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t.w.j.de.wild@rug.nl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hysicsdemos.web.rug.nl/digital-demos/" TargetMode="External"/><Relationship Id="rId3" Type="http://schemas.openxmlformats.org/officeDocument/2006/relationships/hyperlink" Target="https://physicsdemos.web.rug.nl/digital-demos/classical-mechanics-dd/tidal-forces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 Art of Simplification: The Role of Animations in Physics Educ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The Art of Simplification: The Role of Animations in Physics Education</a:t>
            </a:r>
          </a:p>
        </p:txBody>
      </p:sp>
      <p:sp>
        <p:nvSpPr>
          <p:cNvPr id="120" name="STEM Symposiu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STEM Symposium</a:t>
            </a:r>
          </a:p>
        </p:txBody>
      </p:sp>
      <p:pic>
        <p:nvPicPr>
          <p:cNvPr id="121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23" y="136187"/>
            <a:ext cx="11141996" cy="167615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Lijn"/>
          <p:cNvSpPr/>
          <p:nvPr/>
        </p:nvSpPr>
        <p:spPr>
          <a:xfrm>
            <a:off x="-296494" y="2055522"/>
            <a:ext cx="25375363" cy="1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" name="Tim de Wild — t.w.j.de.wild@rug.nl — 20-02-2024"/>
          <p:cNvSpPr txBox="1"/>
          <p:nvPr/>
        </p:nvSpPr>
        <p:spPr>
          <a:xfrm>
            <a:off x="1777999" y="12361183"/>
            <a:ext cx="20828001" cy="2323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0" sz="5400"/>
            </a:pPr>
            <a:r>
              <a:t>Tim de Wild — </a:t>
            </a:r>
            <a:r>
              <a:rPr u="sng">
                <a:hlinkClick r:id="rId3" invalidUrl="" action="" tgtFrame="" tooltip="" history="1" highlightClick="0" endSnd="0"/>
              </a:rPr>
              <a:t>t.w.j.de.wild@rug.nl</a:t>
            </a:r>
            <a:r>
              <a:t> — 20-02-2024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ene2_5.jpg" descr="scene2_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166" y="505166"/>
            <a:ext cx="12705668" cy="1270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ene2_6.jpg" descr="scene2_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502" y="507502"/>
            <a:ext cx="12700996" cy="1270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ene2_7.jpg" descr="scene2_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426" y="505426"/>
            <a:ext cx="12705148" cy="12705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ene2_8.jpg" descr="scene2_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567" y="507567"/>
            <a:ext cx="12700866" cy="12700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ene3.mp4" descr="scene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40153" y="1211914"/>
            <a:ext cx="12703694" cy="11292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ene4.mp4" descr="scene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51058" y="-339561"/>
            <a:ext cx="968188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ene5_1.jpg" descr="scene5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18" y="-1"/>
            <a:ext cx="2244436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ene5_2.jpg" descr="scene5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8928" y="504928"/>
            <a:ext cx="12706144" cy="12706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ene5_3.jpg" descr="scene5_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3708" y="509708"/>
            <a:ext cx="12696584" cy="12696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ene5_4.jpg" descr="scene5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437" y="507437"/>
            <a:ext cx="12701126" cy="1270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y use Anim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Animations?</a:t>
            </a:r>
          </a:p>
        </p:txBody>
      </p:sp>
      <p:sp>
        <p:nvSpPr>
          <p:cNvPr id="126" name="Animations have the power to get to the core physical understanding of a (difficult) concept or problem, b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03250" indent="-603250" defTabSz="784225">
              <a:spcBef>
                <a:spcPts val="5600"/>
              </a:spcBef>
              <a:defRPr sz="4560"/>
            </a:pPr>
            <a:r>
              <a:rPr b="1"/>
              <a:t>Animations</a:t>
            </a:r>
            <a:r>
              <a:t> have the power to get to the </a:t>
            </a:r>
            <a:r>
              <a:rPr b="1"/>
              <a:t>core physical understanding</a:t>
            </a:r>
            <a:r>
              <a:t> of a (difficult) concept or problem, by: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Forcing students to </a:t>
            </a:r>
            <a:r>
              <a:rPr b="1"/>
              <a:t>visualize the problem</a:t>
            </a:r>
            <a:r>
              <a:t> in a dynamic way;*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Implementing (‘hiding’) </a:t>
            </a:r>
            <a:r>
              <a:rPr b="1"/>
              <a:t>mathematics</a:t>
            </a:r>
            <a:r>
              <a:t> ‘inside’ the animation, </a:t>
            </a:r>
            <a:r>
              <a:rPr b="1"/>
              <a:t>not distracting </a:t>
            </a:r>
            <a:r>
              <a:t>the student from grasping the core concept during first introduction;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Making simplifying </a:t>
            </a:r>
            <a:r>
              <a:rPr b="1"/>
              <a:t>assumptions</a:t>
            </a:r>
            <a:r>
              <a:t> very </a:t>
            </a:r>
            <a:r>
              <a:rPr b="1"/>
              <a:t>explicit</a:t>
            </a:r>
            <a:r>
              <a:t>.</a:t>
            </a:r>
          </a:p>
          <a:p>
            <a:pPr marL="603250" indent="-603250" defTabSz="784225">
              <a:spcBef>
                <a:spcPts val="5600"/>
              </a:spcBef>
              <a:defRPr b="1" sz="4560"/>
            </a:pPr>
            <a:r>
              <a:t>Warning: </a:t>
            </a:r>
            <a:r>
              <a:rPr b="0"/>
              <a:t>Animations do not </a:t>
            </a:r>
            <a:r>
              <a:rPr b="0" i="1"/>
              <a:t>replace</a:t>
            </a:r>
            <a:r>
              <a:rPr b="0"/>
              <a:t> the mathematics, but can serve as an initial handle when solving the problem mathematically. </a:t>
            </a:r>
          </a:p>
        </p:txBody>
      </p:sp>
      <p:sp>
        <p:nvSpPr>
          <p:cNvPr id="127" name="* e.g.: S Van den Eynde, M Goedhart, J Deprez, M De Cock, International Journal of Science and Mathematics Education 21 (1), 25-47"/>
          <p:cNvSpPr txBox="1"/>
          <p:nvPr/>
        </p:nvSpPr>
        <p:spPr>
          <a:xfrm>
            <a:off x="1760697" y="12450536"/>
            <a:ext cx="19820695" cy="87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6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e.g.: S Van den Eynde, M Goedhart, J Deprez, M De Cock, International Journal of Science and Mathematics Education 21 (1), 25-47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final.mp4" descr="fin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04363" y="-1"/>
            <a:ext cx="997527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ing Tide"/>
          <p:cNvSpPr txBox="1"/>
          <p:nvPr/>
        </p:nvSpPr>
        <p:spPr>
          <a:xfrm>
            <a:off x="11762637" y="5198035"/>
            <a:ext cx="156743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Spring Tide </a:t>
            </a:r>
          </a:p>
        </p:txBody>
      </p:sp>
      <p:sp>
        <p:nvSpPr>
          <p:cNvPr id="166" name="Neap Tide"/>
          <p:cNvSpPr txBox="1"/>
          <p:nvPr/>
        </p:nvSpPr>
        <p:spPr>
          <a:xfrm>
            <a:off x="14071212" y="5198035"/>
            <a:ext cx="1412241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Neap Tide </a:t>
            </a:r>
          </a:p>
        </p:txBody>
      </p:sp>
      <p:sp>
        <p:nvSpPr>
          <p:cNvPr id="167" name="Neap Tide"/>
          <p:cNvSpPr txBox="1"/>
          <p:nvPr/>
        </p:nvSpPr>
        <p:spPr>
          <a:xfrm>
            <a:off x="9609255" y="5198035"/>
            <a:ext cx="1412241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Neap Tide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at about Real Tid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Real Tides?</a:t>
            </a:r>
          </a:p>
        </p:txBody>
      </p:sp>
      <p:pic>
        <p:nvPicPr>
          <p:cNvPr id="170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6975" y="2440542"/>
            <a:ext cx="12091038" cy="5488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hermafbeelding 2024-02-14 om 13.43.43.png" descr="Schermafbeelding 2024-02-14 om 13.43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5073" y="8131623"/>
            <a:ext cx="12713854" cy="49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plementation &amp; Student 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Implementation &amp; Student Experience</a:t>
            </a:r>
          </a:p>
        </p:txBody>
      </p:sp>
      <p:sp>
        <p:nvSpPr>
          <p:cNvPr id="174" name="Animations are used in lectures (can be extended to lecture clips or tutorials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88950" indent="-488950" defTabSz="635634">
              <a:spcBef>
                <a:spcPts val="4500"/>
              </a:spcBef>
              <a:defRPr sz="3696"/>
            </a:pPr>
            <a:r>
              <a:rPr b="1"/>
              <a:t>Animations </a:t>
            </a:r>
            <a:r>
              <a:t>are used in lectures (can be extended to lecture clips or tutorials):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Active setting using </a:t>
            </a:r>
            <a:r>
              <a:rPr i="1"/>
              <a:t>Predict Explain Observe Explain</a:t>
            </a:r>
            <a:r>
              <a:t> (PEOE) principle </a:t>
            </a:r>
          </a:p>
          <a:p>
            <a:pPr marL="488950" indent="-488950" defTabSz="635634">
              <a:spcBef>
                <a:spcPts val="4500"/>
              </a:spcBef>
              <a:defRPr b="1" sz="3696"/>
            </a:pPr>
            <a:r>
              <a:t>Student Experience: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“Animations help me develop more physical intuition.”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“Animations help me picture the time evolution of system and the meaning of initial conditions.”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“Animations force me to think about what the solutions should be, instead of blindly calculating stuff right away.”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“Animations show me visually which assumptions and approximations go into the solutions of a problem.”</a:t>
            </a:r>
          </a:p>
        </p:txBody>
      </p:sp>
      <p:sp>
        <p:nvSpPr>
          <p:cNvPr id="175" name="* e.g.: S Van den Eynde, M Goedhart, J Deprez, M De Cock, International Journal of Science and Mathematics Education 21 (1), 25-47"/>
          <p:cNvSpPr txBox="1"/>
          <p:nvPr/>
        </p:nvSpPr>
        <p:spPr>
          <a:xfrm>
            <a:off x="1760697" y="12450536"/>
            <a:ext cx="19820695" cy="87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6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e.g.: S Van den Eynde, M Goedhart, J Deprez, M De Cock, International Journal of Science and Mathematics Education 21 (1), 25-47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Digital Demos Data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Digital Demos Database</a:t>
            </a:r>
          </a:p>
        </p:txBody>
      </p:sp>
      <p:sp>
        <p:nvSpPr>
          <p:cNvPr id="178" name="The animations that are developed so far can be found in on the physics demos website (Digital Demos tab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The animations that are developed so far can be found in on the physics demos website (</a:t>
            </a:r>
            <a:r>
              <a:rPr i="1"/>
              <a:t>Digital Demos tab</a:t>
            </a:r>
            <a:r>
              <a:t>):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https://physicsdemos.web.rug.nl/digital-demos/</a:t>
            </a:r>
            <a:r>
              <a:t> </a:t>
            </a:r>
          </a:p>
          <a:p>
            <a:pPr/>
            <a:r>
              <a:t>Mathematical details of the tides animations: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https://physicsdemos.web.rug.nl/digital-demos/classical-mechanics-dd/tidal-forces/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owcase: Ocean T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Showcase: Ocean Tides</a:t>
            </a:r>
          </a:p>
        </p:txBody>
      </p:sp>
      <p:pic>
        <p:nvPicPr>
          <p:cNvPr id="130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7078" y="3044539"/>
            <a:ext cx="18809844" cy="9404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ene1.jpg" descr="scen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0529" y="506529"/>
            <a:ext cx="12702942" cy="1270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ene2_1.jpg" descr="scene2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307" y="507307"/>
            <a:ext cx="12701386" cy="1270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ene2_2.jpg" descr="scene2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3989" y="497289"/>
            <a:ext cx="12696022" cy="12696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ene2_2_1.mp4" descr="scene2_2_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44051" y="1202679"/>
            <a:ext cx="12695898" cy="11285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ene2_2_2.mp4" descr="scene2_2_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42534" y="1214030"/>
            <a:ext cx="12698932" cy="1128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ene2_4.jpg" descr="scene2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0961" y="506961"/>
            <a:ext cx="12702078" cy="12702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